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4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5.png"/><Relationship Id="rId4" Type="http://schemas.openxmlformats.org/officeDocument/2006/relationships/image" Target="../media/image3.png"/><Relationship Id="rId5" Type="http://schemas.openxmlformats.org/officeDocument/2006/relationships/image" Target="../media/image6.png"/><Relationship Id="rId6" Type="http://schemas.openxmlformats.org/officeDocument/2006/relationships/image" Target="../media/image4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7.png"/><Relationship Id="rId4" Type="http://schemas.openxmlformats.org/officeDocument/2006/relationships/image" Target="../media/image8.png"/><Relationship Id="rId5" Type="http://schemas.openxmlformats.org/officeDocument/2006/relationships/image" Target="../media/image9.png"/><Relationship Id="rId6" Type="http://schemas.openxmlformats.org/officeDocument/2006/relationships/image" Target="../media/image10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1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84048" y="292608"/>
            <a:ext cx="11430000" cy="1024128"/>
          </a:xfrm>
          <a:prstGeom prst="roundRect">
            <a:avLst>
              <a:gd name="adj" fmla="val 22000"/>
            </a:avLst>
          </a:prstGeom>
          <a:solidFill>
            <a:srgbClr val="932C2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04088" y="457200"/>
            <a:ext cx="841248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900" b="1" i="0">
                <a:solidFill>
                  <a:srgbClr val="FFFFFF"/>
                </a:solidFill>
                <a:latin typeface="Arial"/>
              </a:rPr>
              <a:t>Article title in one line — replace this text (max 95 characters)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04088" y="914400"/>
            <a:ext cx="8412480" cy="29260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150" b="0" i="0">
                <a:solidFill>
                  <a:srgbClr val="F3D9D9"/>
                </a:solidFill>
                <a:latin typeface="Arial"/>
              </a:rPr>
              <a:t>Subtitle: the single message of the study (max 110 characters)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9299448" y="402336"/>
            <a:ext cx="2331720" cy="804672"/>
          </a:xfrm>
          <a:prstGeom prst="roundRect">
            <a:avLst>
              <a:gd name="adj" fmla="val 18000"/>
            </a:avLst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abcd-logo-640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82328" y="453748"/>
            <a:ext cx="1965960" cy="701192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84048" y="54864"/>
            <a:ext cx="3657600" cy="2011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900" b="0" i="0">
                <a:solidFill>
                  <a:srgbClr val="8A939B"/>
                </a:solidFill>
                <a:latin typeface="Arial"/>
              </a:rPr>
              <a:t>OPTION A · three columns · palette: ABCD classic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384048" y="1956816"/>
            <a:ext cx="3627120" cy="3593591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EAE3E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ounded Rectangle 8"/>
          <p:cNvSpPr/>
          <p:nvPr/>
        </p:nvSpPr>
        <p:spPr>
          <a:xfrm>
            <a:off x="548640" y="1572768"/>
            <a:ext cx="3297936" cy="512064"/>
          </a:xfrm>
          <a:prstGeom prst="roundRect">
            <a:avLst>
              <a:gd name="adj" fmla="val 40000"/>
            </a:avLst>
          </a:prstGeom>
          <a:solidFill>
            <a:srgbClr val="932C2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548640" y="1709928"/>
            <a:ext cx="3297936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300" b="1" i="0">
                <a:solidFill>
                  <a:srgbClr val="FFFFFF"/>
                </a:solidFill>
                <a:latin typeface="Arial"/>
              </a:rPr>
              <a:t>WHY THIS STUDY</a:t>
            </a:r>
          </a:p>
        </p:txBody>
      </p:sp>
      <p:pic>
        <p:nvPicPr>
          <p:cNvPr id="11" name="Picture 10" descr="stomach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77568" y="2231136"/>
            <a:ext cx="640080" cy="640080"/>
          </a:xfrm>
          <a:prstGeom prst="rect">
            <a:avLst/>
          </a:prstGeom>
        </p:spPr>
      </p:pic>
      <p:sp>
        <p:nvSpPr>
          <p:cNvPr id="12" name="Oval 11"/>
          <p:cNvSpPr/>
          <p:nvPr/>
        </p:nvSpPr>
        <p:spPr>
          <a:xfrm>
            <a:off x="658368" y="3099816"/>
            <a:ext cx="146304" cy="146304"/>
          </a:xfrm>
          <a:prstGeom prst="ellipse">
            <a:avLst/>
          </a:prstGeom>
          <a:solidFill>
            <a:srgbClr val="932C2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914400" y="3054096"/>
            <a:ext cx="280416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150" b="0" i="0">
                <a:solidFill>
                  <a:srgbClr val="22262A"/>
                </a:solidFill>
                <a:latin typeface="Arial"/>
              </a:rPr>
              <a:t>One-line gap in knowledge  (max 60 characters)</a:t>
            </a:r>
          </a:p>
        </p:txBody>
      </p:sp>
      <p:sp>
        <p:nvSpPr>
          <p:cNvPr id="14" name="Oval 13"/>
          <p:cNvSpPr/>
          <p:nvPr/>
        </p:nvSpPr>
        <p:spPr>
          <a:xfrm>
            <a:off x="658368" y="3813048"/>
            <a:ext cx="146304" cy="146304"/>
          </a:xfrm>
          <a:prstGeom prst="ellipse">
            <a:avLst/>
          </a:prstGeom>
          <a:solidFill>
            <a:srgbClr val="932C2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914400" y="3767328"/>
            <a:ext cx="280416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150" b="0" i="0">
                <a:solidFill>
                  <a:srgbClr val="22262A"/>
                </a:solidFill>
                <a:latin typeface="Arial"/>
              </a:rPr>
              <a:t>Why it matters to the surgeon  (max 60)</a:t>
            </a:r>
          </a:p>
        </p:txBody>
      </p:sp>
      <p:sp>
        <p:nvSpPr>
          <p:cNvPr id="16" name="Oval 15"/>
          <p:cNvSpPr/>
          <p:nvPr/>
        </p:nvSpPr>
        <p:spPr>
          <a:xfrm>
            <a:off x="658368" y="4526280"/>
            <a:ext cx="146304" cy="146304"/>
          </a:xfrm>
          <a:prstGeom prst="ellipse">
            <a:avLst/>
          </a:prstGeom>
          <a:solidFill>
            <a:srgbClr val="932C2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914400" y="4480560"/>
            <a:ext cx="280416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150" b="0" i="0">
                <a:solidFill>
                  <a:srgbClr val="22262A"/>
                </a:solidFill>
                <a:latin typeface="Arial"/>
              </a:rPr>
              <a:t>Population studied  (max 60)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4285488" y="1956816"/>
            <a:ext cx="3627120" cy="3593591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EAE3E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ounded Rectangle 18"/>
          <p:cNvSpPr/>
          <p:nvPr/>
        </p:nvSpPr>
        <p:spPr>
          <a:xfrm>
            <a:off x="4450080" y="1572768"/>
            <a:ext cx="3297936" cy="512064"/>
          </a:xfrm>
          <a:prstGeom prst="roundRect">
            <a:avLst>
              <a:gd name="adj" fmla="val 40000"/>
            </a:avLst>
          </a:prstGeom>
          <a:solidFill>
            <a:srgbClr val="B85C5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4450080" y="1709928"/>
            <a:ext cx="3297936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300" b="1" i="0">
                <a:solidFill>
                  <a:srgbClr val="FFFFFF"/>
                </a:solidFill>
                <a:latin typeface="Arial"/>
              </a:rPr>
              <a:t>WHAT WE DID</a:t>
            </a:r>
          </a:p>
        </p:txBody>
      </p:sp>
      <p:pic>
        <p:nvPicPr>
          <p:cNvPr id="21" name="Picture 20" descr="general-surgery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79008" y="2231136"/>
            <a:ext cx="640080" cy="640080"/>
          </a:xfrm>
          <a:prstGeom prst="rect">
            <a:avLst/>
          </a:prstGeom>
        </p:spPr>
      </p:pic>
      <p:sp>
        <p:nvSpPr>
          <p:cNvPr id="22" name="Oval 21"/>
          <p:cNvSpPr/>
          <p:nvPr/>
        </p:nvSpPr>
        <p:spPr>
          <a:xfrm>
            <a:off x="4559808" y="3099816"/>
            <a:ext cx="146304" cy="146304"/>
          </a:xfrm>
          <a:prstGeom prst="ellipse">
            <a:avLst/>
          </a:prstGeom>
          <a:solidFill>
            <a:srgbClr val="B85C5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4815840" y="3054096"/>
            <a:ext cx="280416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150" b="0" i="0">
                <a:solidFill>
                  <a:srgbClr val="22262A"/>
                </a:solidFill>
                <a:latin typeface="Arial"/>
              </a:rPr>
              <a:t>Design: cohort / trial / review  (max 60)</a:t>
            </a:r>
          </a:p>
        </p:txBody>
      </p:sp>
      <p:sp>
        <p:nvSpPr>
          <p:cNvPr id="24" name="Oval 23"/>
          <p:cNvSpPr/>
          <p:nvPr/>
        </p:nvSpPr>
        <p:spPr>
          <a:xfrm>
            <a:off x="4559808" y="3813048"/>
            <a:ext cx="146304" cy="146304"/>
          </a:xfrm>
          <a:prstGeom prst="ellipse">
            <a:avLst/>
          </a:prstGeom>
          <a:solidFill>
            <a:srgbClr val="B85C5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4815840" y="3767328"/>
            <a:ext cx="280416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150" b="0" i="0">
                <a:solidFill>
                  <a:srgbClr val="22262A"/>
                </a:solidFill>
                <a:latin typeface="Arial"/>
              </a:rPr>
              <a:t>Intervention or exposure  (max 60)</a:t>
            </a:r>
          </a:p>
        </p:txBody>
      </p:sp>
      <p:sp>
        <p:nvSpPr>
          <p:cNvPr id="26" name="Oval 25"/>
          <p:cNvSpPr/>
          <p:nvPr/>
        </p:nvSpPr>
        <p:spPr>
          <a:xfrm>
            <a:off x="4559808" y="4526280"/>
            <a:ext cx="146304" cy="146304"/>
          </a:xfrm>
          <a:prstGeom prst="ellipse">
            <a:avLst/>
          </a:prstGeom>
          <a:solidFill>
            <a:srgbClr val="B85C5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4815840" y="4480560"/>
            <a:ext cx="280416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150" b="0" i="0">
                <a:solidFill>
                  <a:srgbClr val="22262A"/>
                </a:solidFill>
                <a:latin typeface="Arial"/>
              </a:rPr>
              <a:t>Main outcome measured  (max 60)</a:t>
            </a:r>
          </a:p>
        </p:txBody>
      </p:sp>
      <p:sp>
        <p:nvSpPr>
          <p:cNvPr id="28" name="Rounded Rectangle 27"/>
          <p:cNvSpPr/>
          <p:nvPr/>
        </p:nvSpPr>
        <p:spPr>
          <a:xfrm>
            <a:off x="8186928" y="1956816"/>
            <a:ext cx="3627120" cy="3593591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EAE3E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Rounded Rectangle 28"/>
          <p:cNvSpPr/>
          <p:nvPr/>
        </p:nvSpPr>
        <p:spPr>
          <a:xfrm>
            <a:off x="8351520" y="1572768"/>
            <a:ext cx="3297936" cy="512064"/>
          </a:xfrm>
          <a:prstGeom prst="roundRect">
            <a:avLst>
              <a:gd name="adj" fmla="val 40000"/>
            </a:avLst>
          </a:prstGeom>
          <a:solidFill>
            <a:srgbClr val="7C848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TextBox 29"/>
          <p:cNvSpPr txBox="1"/>
          <p:nvPr/>
        </p:nvSpPr>
        <p:spPr>
          <a:xfrm>
            <a:off x="8351520" y="1709928"/>
            <a:ext cx="3297936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300" b="1" i="0">
                <a:solidFill>
                  <a:srgbClr val="FFFFFF"/>
                </a:solidFill>
                <a:latin typeface="Arial"/>
              </a:rPr>
              <a:t>WHAT WE FOUND</a:t>
            </a:r>
          </a:p>
        </p:txBody>
      </p:sp>
      <p:pic>
        <p:nvPicPr>
          <p:cNvPr id="31" name="Picture 30" descr="chart-bar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680448" y="2231136"/>
            <a:ext cx="640080" cy="640080"/>
          </a:xfrm>
          <a:prstGeom prst="rect">
            <a:avLst/>
          </a:prstGeom>
        </p:spPr>
      </p:pic>
      <p:sp>
        <p:nvSpPr>
          <p:cNvPr id="32" name="TextBox 31"/>
          <p:cNvSpPr txBox="1"/>
          <p:nvPr/>
        </p:nvSpPr>
        <p:spPr>
          <a:xfrm>
            <a:off x="8461248" y="3017520"/>
            <a:ext cx="137160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000" b="1" i="0">
                <a:solidFill>
                  <a:srgbClr val="932C2C"/>
                </a:solidFill>
                <a:latin typeface="Arial"/>
              </a:rPr>
              <a:t>1,234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9878568" y="3099816"/>
            <a:ext cx="166116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50" b="0" i="0">
                <a:solidFill>
                  <a:srgbClr val="22262A"/>
                </a:solidFill>
                <a:latin typeface="Arial"/>
              </a:rPr>
              <a:t>patients included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8461248" y="3675888"/>
            <a:ext cx="137160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000" b="1" i="0">
                <a:solidFill>
                  <a:srgbClr val="932C2C"/>
                </a:solidFill>
                <a:latin typeface="Arial"/>
              </a:rPr>
              <a:t>12%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9878568" y="3758184"/>
            <a:ext cx="166116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50" b="0" i="0">
                <a:solidFill>
                  <a:srgbClr val="22262A"/>
                </a:solidFill>
                <a:latin typeface="Arial"/>
              </a:rPr>
              <a:t>main outcome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8461248" y="4334256"/>
            <a:ext cx="137160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000" b="1" i="0">
                <a:solidFill>
                  <a:srgbClr val="932C2C"/>
                </a:solidFill>
                <a:latin typeface="Arial"/>
              </a:rPr>
              <a:t>HR 0.62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9878568" y="4416552"/>
            <a:ext cx="166116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50" b="0" i="0">
                <a:solidFill>
                  <a:srgbClr val="22262A"/>
                </a:solidFill>
                <a:latin typeface="Arial"/>
              </a:rPr>
              <a:t>95%CI 0.45-0.85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8461248" y="4992624"/>
            <a:ext cx="137160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000" b="1" i="0">
                <a:solidFill>
                  <a:srgbClr val="932C2C"/>
                </a:solidFill>
                <a:latin typeface="Arial"/>
              </a:rPr>
              <a:t>30 d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9878568" y="5074920"/>
            <a:ext cx="166116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50" b="0" i="0">
                <a:solidFill>
                  <a:srgbClr val="22262A"/>
                </a:solidFill>
                <a:latin typeface="Arial"/>
              </a:rPr>
              <a:t>median follow-up</a:t>
            </a:r>
          </a:p>
        </p:txBody>
      </p:sp>
      <p:sp>
        <p:nvSpPr>
          <p:cNvPr id="40" name="Rounded Rectangle 39"/>
          <p:cNvSpPr/>
          <p:nvPr/>
        </p:nvSpPr>
        <p:spPr>
          <a:xfrm>
            <a:off x="384048" y="5742432"/>
            <a:ext cx="11430000" cy="749808"/>
          </a:xfrm>
          <a:prstGeom prst="roundRect">
            <a:avLst>
              <a:gd name="adj" fmla="val 30000"/>
            </a:avLst>
          </a:prstGeom>
          <a:solidFill>
            <a:srgbClr val="FDEDEA"/>
          </a:solidFill>
          <a:ln w="12700">
            <a:solidFill>
              <a:srgbClr val="932C2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1" name="TextBox 40"/>
          <p:cNvSpPr txBox="1"/>
          <p:nvPr/>
        </p:nvSpPr>
        <p:spPr>
          <a:xfrm>
            <a:off x="841248" y="5907024"/>
            <a:ext cx="1051560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300" b="1" i="0">
                <a:solidFill>
                  <a:srgbClr val="932C2C"/>
                </a:solidFill>
                <a:latin typeface="Arial"/>
              </a:rPr>
              <a:t>Take-home message in one sentence — what changes in practice (max 170)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384048" y="6547104"/>
            <a:ext cx="11430000" cy="21945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850" b="0" i="0">
                <a:solidFill>
                  <a:srgbClr val="7C848C"/>
                </a:solidFill>
                <a:latin typeface="Arial"/>
              </a:rPr>
              <a:t>Authors  ·  ABCD — Brazilian Archives of Digestive Surgery  ·  DOI 10.1590/…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84048" y="292608"/>
            <a:ext cx="11430000" cy="1024128"/>
          </a:xfrm>
          <a:prstGeom prst="roundRect">
            <a:avLst>
              <a:gd name="adj" fmla="val 22000"/>
            </a:avLst>
          </a:prstGeom>
          <a:solidFill>
            <a:srgbClr val="932C2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04088" y="457200"/>
            <a:ext cx="841248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900" b="1" i="0">
                <a:solidFill>
                  <a:srgbClr val="FFFFFF"/>
                </a:solidFill>
                <a:latin typeface="Arial"/>
              </a:rPr>
              <a:t>Article title in one line — replace this text (max 95 characters)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04088" y="914400"/>
            <a:ext cx="8412480" cy="29260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150" b="0" i="0">
                <a:solidFill>
                  <a:srgbClr val="F3D9D9"/>
                </a:solidFill>
                <a:latin typeface="Arial"/>
              </a:rPr>
              <a:t>Subtitle: the single message of the study (max 110 characters)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9299448" y="402336"/>
            <a:ext cx="2331720" cy="804672"/>
          </a:xfrm>
          <a:prstGeom prst="roundRect">
            <a:avLst>
              <a:gd name="adj" fmla="val 18000"/>
            </a:avLst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abcd-logo-640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82328" y="453748"/>
            <a:ext cx="1965960" cy="701192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84048" y="54864"/>
            <a:ext cx="3657600" cy="2011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900" b="0" i="0">
                <a:solidFill>
                  <a:srgbClr val="8A939B"/>
                </a:solidFill>
                <a:latin typeface="Arial"/>
              </a:rPr>
              <a:t>OPTION B · horizontal flow · palette: soft rose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384048" y="1691640"/>
            <a:ext cx="2548890" cy="1783080"/>
          </a:xfrm>
          <a:prstGeom prst="roundRect">
            <a:avLst>
              <a:gd name="adj" fmla="val 8000"/>
            </a:avLst>
          </a:prstGeom>
          <a:solidFill>
            <a:srgbClr val="FFF6F5"/>
          </a:solidFill>
          <a:ln w="12700">
            <a:solidFill>
              <a:srgbClr val="EAE3E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9" name="Picture 8" descr="i-groups_perspective_crow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75029" y="1892808"/>
            <a:ext cx="566928" cy="566928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384048" y="2624328"/>
            <a:ext cx="254889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150" b="1" i="0">
                <a:solidFill>
                  <a:srgbClr val="932C2C"/>
                </a:solidFill>
                <a:latin typeface="Arial"/>
              </a:rPr>
              <a:t>POPULATION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21208" y="2926080"/>
            <a:ext cx="227457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050" b="0" i="0">
                <a:solidFill>
                  <a:srgbClr val="22262A"/>
                </a:solidFill>
                <a:latin typeface="Arial"/>
              </a:rPr>
              <a:t>1,234 adults, 3 centres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978658" y="2404872"/>
            <a:ext cx="32004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2000" b="1" i="0">
                <a:solidFill>
                  <a:srgbClr val="B85C57"/>
                </a:solidFill>
                <a:latin typeface="Arial"/>
              </a:rPr>
              <a:t>→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3344418" y="1691640"/>
            <a:ext cx="2548890" cy="1783080"/>
          </a:xfrm>
          <a:prstGeom prst="roundRect">
            <a:avLst>
              <a:gd name="adj" fmla="val 8000"/>
            </a:avLst>
          </a:prstGeom>
          <a:solidFill>
            <a:srgbClr val="FFF6F5"/>
          </a:solidFill>
          <a:ln w="12700">
            <a:solidFill>
              <a:srgbClr val="EAE3E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14" name="Picture 13" descr="general-surgery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35399" y="1892808"/>
            <a:ext cx="566928" cy="566928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3344418" y="2624328"/>
            <a:ext cx="254889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150" b="1" i="0">
                <a:solidFill>
                  <a:srgbClr val="932C2C"/>
                </a:solidFill>
                <a:latin typeface="Arial"/>
              </a:rPr>
              <a:t>INTERVENTION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3481578" y="2926080"/>
            <a:ext cx="227457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050" b="0" i="0">
                <a:solidFill>
                  <a:srgbClr val="22262A"/>
                </a:solidFill>
                <a:latin typeface="Arial"/>
              </a:rPr>
              <a:t>procedure under study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939028" y="2404872"/>
            <a:ext cx="32004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2000" b="1" i="0">
                <a:solidFill>
                  <a:srgbClr val="B85C57"/>
                </a:solidFill>
                <a:latin typeface="Arial"/>
              </a:rPr>
              <a:t>→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6304788" y="1691640"/>
            <a:ext cx="2548890" cy="1783080"/>
          </a:xfrm>
          <a:prstGeom prst="roundRect">
            <a:avLst>
              <a:gd name="adj" fmla="val 8000"/>
            </a:avLst>
          </a:prstGeom>
          <a:solidFill>
            <a:srgbClr val="FFF6F5"/>
          </a:solidFill>
          <a:ln w="12700">
            <a:solidFill>
              <a:srgbClr val="EAE3E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19" name="Picture 18" descr="biopsy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95769" y="1892808"/>
            <a:ext cx="566928" cy="566928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6304788" y="2624328"/>
            <a:ext cx="254889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150" b="1" i="0">
                <a:solidFill>
                  <a:srgbClr val="932C2C"/>
                </a:solidFill>
                <a:latin typeface="Arial"/>
              </a:rPr>
              <a:t>COMPARATOR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441948" y="2926080"/>
            <a:ext cx="227457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050" b="0" i="0">
                <a:solidFill>
                  <a:srgbClr val="22262A"/>
                </a:solidFill>
                <a:latin typeface="Arial"/>
              </a:rPr>
              <a:t>standard of care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9398" y="2404872"/>
            <a:ext cx="32004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2000" b="1" i="0">
                <a:solidFill>
                  <a:srgbClr val="B85C57"/>
                </a:solidFill>
                <a:latin typeface="Arial"/>
              </a:rPr>
              <a:t>→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9265158" y="1691640"/>
            <a:ext cx="2548890" cy="1783080"/>
          </a:xfrm>
          <a:prstGeom prst="roundRect">
            <a:avLst>
              <a:gd name="adj" fmla="val 8000"/>
            </a:avLst>
          </a:prstGeom>
          <a:solidFill>
            <a:srgbClr val="FFF6F5"/>
          </a:solidFill>
          <a:ln w="12700">
            <a:solidFill>
              <a:srgbClr val="EAE3E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24" name="Picture 23" descr="chart-bar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256139" y="1892808"/>
            <a:ext cx="566928" cy="566928"/>
          </a:xfrm>
          <a:prstGeom prst="rect">
            <a:avLst/>
          </a:prstGeom>
        </p:spPr>
      </p:pic>
      <p:sp>
        <p:nvSpPr>
          <p:cNvPr id="25" name="TextBox 24"/>
          <p:cNvSpPr txBox="1"/>
          <p:nvPr/>
        </p:nvSpPr>
        <p:spPr>
          <a:xfrm>
            <a:off x="9265158" y="2624328"/>
            <a:ext cx="254889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150" b="1" i="0">
                <a:solidFill>
                  <a:srgbClr val="932C2C"/>
                </a:solidFill>
                <a:latin typeface="Arial"/>
              </a:rPr>
              <a:t>OUTCOME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9402318" y="2926080"/>
            <a:ext cx="227457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050" b="0" i="0">
                <a:solidFill>
                  <a:srgbClr val="22262A"/>
                </a:solidFill>
                <a:latin typeface="Arial"/>
              </a:rPr>
              <a:t>measured at 30 days</a:t>
            </a:r>
          </a:p>
        </p:txBody>
      </p:sp>
      <p:sp>
        <p:nvSpPr>
          <p:cNvPr id="27" name="Rounded Rectangle 26"/>
          <p:cNvSpPr/>
          <p:nvPr/>
        </p:nvSpPr>
        <p:spPr>
          <a:xfrm>
            <a:off x="384048" y="3767328"/>
            <a:ext cx="11430000" cy="178308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12700">
            <a:solidFill>
              <a:srgbClr val="EAE3E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749808" y="3913632"/>
            <a:ext cx="36576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150" b="1" i="0">
                <a:solidFill>
                  <a:srgbClr val="932C2C"/>
                </a:solidFill>
                <a:latin typeface="Arial"/>
              </a:rPr>
              <a:t>KEY RESULTS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749808" y="4315968"/>
            <a:ext cx="249174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600" b="1" i="0">
                <a:solidFill>
                  <a:srgbClr val="932C2C"/>
                </a:solidFill>
                <a:latin typeface="Arial"/>
              </a:rPr>
              <a:t>42%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749808" y="4864608"/>
            <a:ext cx="249174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50" b="0" i="0">
                <a:solidFill>
                  <a:srgbClr val="22262A"/>
                </a:solidFill>
                <a:latin typeface="Arial"/>
              </a:rPr>
              <a:t>vs 61% complications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3424428" y="4315968"/>
            <a:ext cx="249174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600" b="1" i="0">
                <a:solidFill>
                  <a:srgbClr val="932C2C"/>
                </a:solidFill>
                <a:latin typeface="Arial"/>
              </a:rPr>
              <a:t>7.5 d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3424428" y="4864608"/>
            <a:ext cx="249174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50" b="0" i="0">
                <a:solidFill>
                  <a:srgbClr val="22262A"/>
                </a:solidFill>
                <a:latin typeface="Arial"/>
              </a:rPr>
              <a:t>vs 11 d hospital stay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6099048" y="4315968"/>
            <a:ext cx="249174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600" b="1" i="0">
                <a:solidFill>
                  <a:srgbClr val="932C2C"/>
                </a:solidFill>
                <a:latin typeface="Arial"/>
              </a:rPr>
              <a:t>HR 0.62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6099048" y="4864608"/>
            <a:ext cx="249174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50" b="0" i="0">
                <a:solidFill>
                  <a:srgbClr val="22262A"/>
                </a:solidFill>
                <a:latin typeface="Arial"/>
              </a:rPr>
              <a:t>95%CI 0.45-0.85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8773668" y="4315968"/>
            <a:ext cx="249174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600" b="1" i="0">
                <a:solidFill>
                  <a:srgbClr val="932C2C"/>
                </a:solidFill>
                <a:latin typeface="Arial"/>
              </a:rPr>
              <a:t>n = 1,234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8773668" y="4864608"/>
            <a:ext cx="249174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50" b="0" i="0">
                <a:solidFill>
                  <a:srgbClr val="22262A"/>
                </a:solidFill>
                <a:latin typeface="Arial"/>
              </a:rPr>
              <a:t>median follow-up 30 months</a:t>
            </a:r>
          </a:p>
        </p:txBody>
      </p:sp>
      <p:sp>
        <p:nvSpPr>
          <p:cNvPr id="37" name="Rounded Rectangle 36"/>
          <p:cNvSpPr/>
          <p:nvPr/>
        </p:nvSpPr>
        <p:spPr>
          <a:xfrm>
            <a:off x="384048" y="5742432"/>
            <a:ext cx="11430000" cy="749808"/>
          </a:xfrm>
          <a:prstGeom prst="roundRect">
            <a:avLst>
              <a:gd name="adj" fmla="val 30000"/>
            </a:avLst>
          </a:prstGeom>
          <a:solidFill>
            <a:srgbClr val="FDEDEA"/>
          </a:solidFill>
          <a:ln w="12700">
            <a:solidFill>
              <a:srgbClr val="932C2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8" name="TextBox 37"/>
          <p:cNvSpPr txBox="1"/>
          <p:nvPr/>
        </p:nvSpPr>
        <p:spPr>
          <a:xfrm>
            <a:off x="841248" y="5907024"/>
            <a:ext cx="1051560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300" b="1" i="0">
                <a:solidFill>
                  <a:srgbClr val="932C2C"/>
                </a:solidFill>
                <a:latin typeface="Arial"/>
              </a:rPr>
              <a:t>Take-home message in one sentence — what changes in practice (max 170)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384048" y="6547104"/>
            <a:ext cx="11430000" cy="21945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850" b="0" i="0">
                <a:solidFill>
                  <a:srgbClr val="7C848C"/>
                </a:solidFill>
                <a:latin typeface="Arial"/>
              </a:rPr>
              <a:t>Authors  ·  ABCD — Brazilian Archives of Digestive Surgery  ·  DOI 10.1590/…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84048" y="292608"/>
            <a:ext cx="11430000" cy="1024128"/>
          </a:xfrm>
          <a:prstGeom prst="roundRect">
            <a:avLst>
              <a:gd name="adj" fmla="val 22000"/>
            </a:avLst>
          </a:prstGeom>
          <a:solidFill>
            <a:srgbClr val="932C2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04088" y="457200"/>
            <a:ext cx="841248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900" b="1" i="0">
                <a:solidFill>
                  <a:srgbClr val="FFFFFF"/>
                </a:solidFill>
                <a:latin typeface="Arial"/>
              </a:rPr>
              <a:t>Article title in one line — replace this text (max 95 characters)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04088" y="914400"/>
            <a:ext cx="8412480" cy="29260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150" b="0" i="0">
                <a:solidFill>
                  <a:srgbClr val="F3D9D9"/>
                </a:solidFill>
                <a:latin typeface="Arial"/>
              </a:rPr>
              <a:t>Subtitle: the single message of the study (max 110 characters)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9299448" y="402336"/>
            <a:ext cx="2331720" cy="804672"/>
          </a:xfrm>
          <a:prstGeom prst="roundRect">
            <a:avLst>
              <a:gd name="adj" fmla="val 18000"/>
            </a:avLst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abcd-logo-640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82328" y="453748"/>
            <a:ext cx="1965960" cy="701192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84048" y="54864"/>
            <a:ext cx="3657600" cy="2011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900" b="0" i="0">
                <a:solidFill>
                  <a:srgbClr val="8A939B"/>
                </a:solidFill>
                <a:latin typeface="Arial"/>
              </a:rPr>
              <a:t>OPTION C · figure panel · palette: monochrome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384048" y="1627632"/>
            <a:ext cx="4800600" cy="393192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EAE3E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658368" y="1810512"/>
            <a:ext cx="425196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150" b="1" i="0">
                <a:solidFill>
                  <a:srgbClr val="932C2C"/>
                </a:solidFill>
                <a:latin typeface="Arial"/>
              </a:rPr>
              <a:t>QUESTION AND METHODS</a:t>
            </a:r>
          </a:p>
        </p:txBody>
      </p:sp>
      <p:pic>
        <p:nvPicPr>
          <p:cNvPr id="10" name="Picture 9" descr="liver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6656" y="2249424"/>
            <a:ext cx="384048" cy="384048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1252728" y="2286000"/>
            <a:ext cx="361188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150" b="0" i="0">
                <a:solidFill>
                  <a:srgbClr val="22262A"/>
                </a:solidFill>
                <a:latin typeface="Arial"/>
              </a:rPr>
              <a:t>Clinical question in one line  (max 60)</a:t>
            </a:r>
          </a:p>
        </p:txBody>
      </p:sp>
      <p:pic>
        <p:nvPicPr>
          <p:cNvPr id="12" name="Picture 11" descr="databas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6656" y="3026664"/>
            <a:ext cx="384048" cy="384048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252728" y="3063240"/>
            <a:ext cx="361188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150" b="0" i="0">
                <a:solidFill>
                  <a:srgbClr val="22262A"/>
                </a:solidFill>
                <a:latin typeface="Arial"/>
              </a:rPr>
              <a:t>Design and data source  (max 60)</a:t>
            </a:r>
          </a:p>
        </p:txBody>
      </p:sp>
      <p:pic>
        <p:nvPicPr>
          <p:cNvPr id="14" name="Picture 13" descr="inpatient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6656" y="3803904"/>
            <a:ext cx="384048" cy="384048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1252728" y="3840480"/>
            <a:ext cx="361188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150" b="0" i="0">
                <a:solidFill>
                  <a:srgbClr val="22262A"/>
                </a:solidFill>
                <a:latin typeface="Arial"/>
              </a:rPr>
              <a:t>Population and sample size  (max 60)</a:t>
            </a:r>
          </a:p>
        </p:txBody>
      </p:sp>
      <p:pic>
        <p:nvPicPr>
          <p:cNvPr id="16" name="Picture 15" descr="calendar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6656" y="4581144"/>
            <a:ext cx="384048" cy="384048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1252728" y="4617720"/>
            <a:ext cx="361188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150" b="0" i="0">
                <a:solidFill>
                  <a:srgbClr val="22262A"/>
                </a:solidFill>
                <a:latin typeface="Arial"/>
              </a:rPr>
              <a:t>Follow-up and main outcome  (max 60)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5458968" y="1627632"/>
            <a:ext cx="6355080" cy="2743200"/>
          </a:xfrm>
          <a:prstGeom prst="roundRect">
            <a:avLst>
              <a:gd name="adj" fmla="val 5000"/>
            </a:avLst>
          </a:prstGeom>
          <a:solidFill>
            <a:srgbClr val="FFF3F0"/>
          </a:solidFill>
          <a:ln w="12700">
            <a:solidFill>
              <a:srgbClr val="EAE3E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5458968" y="2834640"/>
            <a:ext cx="635508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00" b="0" i="1">
                <a:solidFill>
                  <a:srgbClr val="8A939B"/>
                </a:solidFill>
                <a:latin typeface="Arial"/>
              </a:rPr>
              <a:t>Drop the central figure of the article here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5458968" y="4526280"/>
            <a:ext cx="6355080" cy="1033271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12700">
            <a:solidFill>
              <a:srgbClr val="EAE3E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5641848" y="4663440"/>
            <a:ext cx="1996440" cy="411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2000" b="1" i="0">
                <a:solidFill>
                  <a:srgbClr val="932C2C"/>
                </a:solidFill>
                <a:latin typeface="Arial"/>
              </a:rPr>
              <a:t>12%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5641848" y="5138928"/>
            <a:ext cx="199644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000" b="0" i="0">
                <a:solidFill>
                  <a:srgbClr val="22262A"/>
                </a:solidFill>
                <a:latin typeface="Arial"/>
              </a:rPr>
              <a:t>main outcome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7638288" y="4663440"/>
            <a:ext cx="1996440" cy="411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2000" b="1" i="0">
                <a:solidFill>
                  <a:srgbClr val="932C2C"/>
                </a:solidFill>
                <a:latin typeface="Arial"/>
              </a:rPr>
              <a:t>HR 0.62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7638288" y="5138928"/>
            <a:ext cx="199644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000" b="0" i="0">
                <a:solidFill>
                  <a:srgbClr val="22262A"/>
                </a:solidFill>
                <a:latin typeface="Arial"/>
              </a:rPr>
              <a:t>95%CI 0.45-0.85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9634728" y="4663440"/>
            <a:ext cx="1996440" cy="411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2000" b="1" i="0">
                <a:solidFill>
                  <a:srgbClr val="932C2C"/>
                </a:solidFill>
                <a:latin typeface="Arial"/>
              </a:rPr>
              <a:t>30 d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9634728" y="5138928"/>
            <a:ext cx="199644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000" b="0" i="0">
                <a:solidFill>
                  <a:srgbClr val="22262A"/>
                </a:solidFill>
                <a:latin typeface="Arial"/>
              </a:rPr>
              <a:t>follow-up</a:t>
            </a:r>
          </a:p>
        </p:txBody>
      </p:sp>
      <p:sp>
        <p:nvSpPr>
          <p:cNvPr id="27" name="Rounded Rectangle 26"/>
          <p:cNvSpPr/>
          <p:nvPr/>
        </p:nvSpPr>
        <p:spPr>
          <a:xfrm>
            <a:off x="384048" y="5742432"/>
            <a:ext cx="11430000" cy="749808"/>
          </a:xfrm>
          <a:prstGeom prst="roundRect">
            <a:avLst>
              <a:gd name="adj" fmla="val 30000"/>
            </a:avLst>
          </a:prstGeom>
          <a:solidFill>
            <a:srgbClr val="FDEDEA"/>
          </a:solidFill>
          <a:ln w="12700">
            <a:solidFill>
              <a:srgbClr val="932C2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841248" y="5907024"/>
            <a:ext cx="1051560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300" b="1" i="0">
                <a:solidFill>
                  <a:srgbClr val="932C2C"/>
                </a:solidFill>
                <a:latin typeface="Arial"/>
              </a:rPr>
              <a:t>Take-home message in one sentence — what changes in practice (max 170)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384048" y="6547104"/>
            <a:ext cx="11430000" cy="21945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850" b="0" i="0">
                <a:solidFill>
                  <a:srgbClr val="7C848C"/>
                </a:solidFill>
                <a:latin typeface="Arial"/>
              </a:rPr>
              <a:t>Authors  ·  ABCD — Brazilian Archives of Digestive Surgery  ·  DOI 10.1590/…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84048" y="292608"/>
            <a:ext cx="11430000" cy="1024128"/>
          </a:xfrm>
          <a:prstGeom prst="roundRect">
            <a:avLst>
              <a:gd name="adj" fmla="val 22000"/>
            </a:avLst>
          </a:prstGeom>
          <a:solidFill>
            <a:srgbClr val="932C2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04088" y="457200"/>
            <a:ext cx="841248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900" b="1" i="0">
                <a:solidFill>
                  <a:srgbClr val="FFFFFF"/>
                </a:solidFill>
                <a:latin typeface="Arial"/>
              </a:rPr>
              <a:t>Article title in one line — replace this text (max 95 characters)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04088" y="914400"/>
            <a:ext cx="8412480" cy="29260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150" b="0" i="0">
                <a:solidFill>
                  <a:srgbClr val="F3D9D9"/>
                </a:solidFill>
                <a:latin typeface="Arial"/>
              </a:rPr>
              <a:t>Subtitle: the single message of the study (max 110 characters)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9299448" y="402336"/>
            <a:ext cx="2331720" cy="804672"/>
          </a:xfrm>
          <a:prstGeom prst="roundRect">
            <a:avLst>
              <a:gd name="adj" fmla="val 18000"/>
            </a:avLst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abcd-logo-640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82328" y="453748"/>
            <a:ext cx="1965960" cy="701192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84048" y="54864"/>
            <a:ext cx="3657600" cy="2011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900" b="0" i="0">
                <a:solidFill>
                  <a:srgbClr val="8A939B"/>
                </a:solidFill>
                <a:latin typeface="Arial"/>
              </a:rPr>
              <a:t>OPTION D · two arms · palette: two arms (wine × slate)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384048" y="2011680"/>
            <a:ext cx="5532120" cy="320040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EAE3E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ounded Rectangle 8"/>
          <p:cNvSpPr/>
          <p:nvPr/>
        </p:nvSpPr>
        <p:spPr>
          <a:xfrm>
            <a:off x="548640" y="1627632"/>
            <a:ext cx="5202936" cy="512064"/>
          </a:xfrm>
          <a:prstGeom prst="roundRect">
            <a:avLst>
              <a:gd name="adj" fmla="val 40000"/>
            </a:avLst>
          </a:prstGeom>
          <a:solidFill>
            <a:srgbClr val="932C2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548640" y="1764792"/>
            <a:ext cx="5202936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50" b="1" i="0">
                <a:solidFill>
                  <a:srgbClr val="FFFFFF"/>
                </a:solidFill>
                <a:latin typeface="Arial"/>
              </a:rPr>
              <a:t>ARM A — intervention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95528" y="2651760"/>
            <a:ext cx="1828800" cy="411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200" b="1" i="0">
                <a:solidFill>
                  <a:srgbClr val="932C2C"/>
                </a:solidFill>
                <a:latin typeface="Arial"/>
              </a:rPr>
              <a:t>n = 617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761488" y="2724912"/>
            <a:ext cx="278892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100" b="0" i="0">
                <a:solidFill>
                  <a:srgbClr val="22262A"/>
                </a:solidFill>
                <a:latin typeface="Arial"/>
              </a:rPr>
              <a:t>patients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95528" y="3383280"/>
            <a:ext cx="1828800" cy="411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200" b="1" i="0">
                <a:solidFill>
                  <a:srgbClr val="932C2C"/>
                </a:solidFill>
                <a:latin typeface="Arial"/>
              </a:rPr>
              <a:t>42%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761488" y="3456432"/>
            <a:ext cx="278892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100" b="0" i="0">
                <a:solidFill>
                  <a:srgbClr val="22262A"/>
                </a:solidFill>
                <a:latin typeface="Arial"/>
              </a:rPr>
              <a:t>complications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95528" y="4114800"/>
            <a:ext cx="1828800" cy="411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200" b="1" i="0">
                <a:solidFill>
                  <a:srgbClr val="932C2C"/>
                </a:solidFill>
                <a:latin typeface="Arial"/>
              </a:rPr>
              <a:t>7.5 d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761488" y="4187952"/>
            <a:ext cx="278892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100" b="0" i="0">
                <a:solidFill>
                  <a:srgbClr val="22262A"/>
                </a:solidFill>
                <a:latin typeface="Arial"/>
              </a:rPr>
              <a:t>hospital stay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6281928" y="2011680"/>
            <a:ext cx="5532120" cy="320040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EAE3E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Rounded Rectangle 17"/>
          <p:cNvSpPr/>
          <p:nvPr/>
        </p:nvSpPr>
        <p:spPr>
          <a:xfrm>
            <a:off x="6446520" y="1627632"/>
            <a:ext cx="5202936" cy="512064"/>
          </a:xfrm>
          <a:prstGeom prst="roundRect">
            <a:avLst>
              <a:gd name="adj" fmla="val 40000"/>
            </a:avLst>
          </a:prstGeom>
          <a:solidFill>
            <a:srgbClr val="5E799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6446520" y="1764792"/>
            <a:ext cx="5202936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50" b="1" i="0">
                <a:solidFill>
                  <a:srgbClr val="FFFFFF"/>
                </a:solidFill>
                <a:latin typeface="Arial"/>
              </a:rPr>
              <a:t>ARM B — comparator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693408" y="2651760"/>
            <a:ext cx="1828800" cy="411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200" b="1" i="0">
                <a:solidFill>
                  <a:srgbClr val="5E7998"/>
                </a:solidFill>
                <a:latin typeface="Arial"/>
              </a:rPr>
              <a:t>n = 617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8659368" y="2724912"/>
            <a:ext cx="278892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100" b="0" i="0">
                <a:solidFill>
                  <a:srgbClr val="22262A"/>
                </a:solidFill>
                <a:latin typeface="Arial"/>
              </a:rPr>
              <a:t>patients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693408" y="3383280"/>
            <a:ext cx="1828800" cy="411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200" b="1" i="0">
                <a:solidFill>
                  <a:srgbClr val="5E7998"/>
                </a:solidFill>
                <a:latin typeface="Arial"/>
              </a:rPr>
              <a:t>61%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8659368" y="3456432"/>
            <a:ext cx="278892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100" b="0" i="0">
                <a:solidFill>
                  <a:srgbClr val="22262A"/>
                </a:solidFill>
                <a:latin typeface="Arial"/>
              </a:rPr>
              <a:t>complications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6693408" y="4114800"/>
            <a:ext cx="1828800" cy="411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200" b="1" i="0">
                <a:solidFill>
                  <a:srgbClr val="5E7998"/>
                </a:solidFill>
                <a:latin typeface="Arial"/>
              </a:rPr>
              <a:t>11 d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659368" y="4187952"/>
            <a:ext cx="278892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100" b="0" i="0">
                <a:solidFill>
                  <a:srgbClr val="22262A"/>
                </a:solidFill>
                <a:latin typeface="Arial"/>
              </a:rPr>
              <a:t>hospital stay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384048" y="5358384"/>
            <a:ext cx="114300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150" b="0" i="0">
                <a:solidFill>
                  <a:srgbClr val="7C848C"/>
                </a:solidFill>
                <a:latin typeface="Arial"/>
              </a:rPr>
              <a:t>Effect: HR 0.62 (95%CI 0.45-0.85)  ·  absolute difference 19 percentage points</a:t>
            </a:r>
          </a:p>
        </p:txBody>
      </p:sp>
      <p:sp>
        <p:nvSpPr>
          <p:cNvPr id="27" name="Rounded Rectangle 26"/>
          <p:cNvSpPr/>
          <p:nvPr/>
        </p:nvSpPr>
        <p:spPr>
          <a:xfrm>
            <a:off x="384048" y="5742432"/>
            <a:ext cx="11430000" cy="749808"/>
          </a:xfrm>
          <a:prstGeom prst="roundRect">
            <a:avLst>
              <a:gd name="adj" fmla="val 30000"/>
            </a:avLst>
          </a:prstGeom>
          <a:solidFill>
            <a:srgbClr val="FDEDEA"/>
          </a:solidFill>
          <a:ln w="12700">
            <a:solidFill>
              <a:srgbClr val="932C2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841248" y="5907024"/>
            <a:ext cx="1051560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300" b="1" i="0">
                <a:solidFill>
                  <a:srgbClr val="932C2C"/>
                </a:solidFill>
                <a:latin typeface="Arial"/>
              </a:rPr>
              <a:t>Take-home message in one sentence — what changes in practice (max 170)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384048" y="6547104"/>
            <a:ext cx="11430000" cy="21945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850" b="0" i="0">
                <a:solidFill>
                  <a:srgbClr val="7C848C"/>
                </a:solidFill>
                <a:latin typeface="Arial"/>
              </a:rPr>
              <a:t>Authors  ·  ABCD — Brazilian Archives of Digestive Surgery  ·  DOI 10.1590/…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84048" y="292608"/>
            <a:ext cx="11430000" cy="1024128"/>
          </a:xfrm>
          <a:prstGeom prst="roundRect">
            <a:avLst>
              <a:gd name="adj" fmla="val 22000"/>
            </a:avLst>
          </a:prstGeom>
          <a:solidFill>
            <a:srgbClr val="932C2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04088" y="457200"/>
            <a:ext cx="841248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900" b="1" i="0">
                <a:solidFill>
                  <a:srgbClr val="FFFFFF"/>
                </a:solidFill>
                <a:latin typeface="Arial"/>
              </a:rPr>
              <a:t>Article title in one line — replace this text (max 95 characters)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04088" y="914400"/>
            <a:ext cx="8412480" cy="29260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150" b="0" i="0">
                <a:solidFill>
                  <a:srgbClr val="F3D9D9"/>
                </a:solidFill>
                <a:latin typeface="Arial"/>
              </a:rPr>
              <a:t>Subtitle: the single message of the study (max 110 characters)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9299448" y="402336"/>
            <a:ext cx="2331720" cy="804672"/>
          </a:xfrm>
          <a:prstGeom prst="roundRect">
            <a:avLst>
              <a:gd name="adj" fmla="val 18000"/>
            </a:avLst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abcd-logo-640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82328" y="453748"/>
            <a:ext cx="1965960" cy="701192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84048" y="54864"/>
            <a:ext cx="3657600" cy="2011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900" b="0" i="0">
                <a:solidFill>
                  <a:srgbClr val="8A939B"/>
                </a:solidFill>
                <a:latin typeface="Arial"/>
              </a:rPr>
              <a:t>OPTION E · one figure, one message · for social media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384048" y="1627632"/>
            <a:ext cx="6286500" cy="3931920"/>
          </a:xfrm>
          <a:prstGeom prst="roundRect">
            <a:avLst>
              <a:gd name="adj" fmla="val 5000"/>
            </a:avLst>
          </a:prstGeom>
          <a:solidFill>
            <a:srgbClr val="FFF6F5"/>
          </a:solidFill>
          <a:ln w="12700">
            <a:solidFill>
              <a:srgbClr val="EAE3E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384048" y="3429000"/>
            <a:ext cx="628650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00" b="0" i="1">
                <a:solidFill>
                  <a:srgbClr val="8A939B"/>
                </a:solidFill>
                <a:latin typeface="Arial"/>
              </a:rPr>
              <a:t>Drop the illustration or photograph here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036308" y="1874519"/>
            <a:ext cx="4777739" cy="1463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2200" b="1" i="0">
                <a:solidFill>
                  <a:srgbClr val="932C2C"/>
                </a:solidFill>
                <a:latin typeface="Arial"/>
              </a:rPr>
              <a:t>The finding in plain language — one sentence a non-specialist understands (max 90 characters)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036308" y="3566160"/>
            <a:ext cx="4777739" cy="5486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000" b="1" i="0">
                <a:solidFill>
                  <a:srgbClr val="932C2C"/>
                </a:solidFill>
                <a:latin typeface="Arial"/>
              </a:rPr>
              <a:t>42%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036308" y="4261104"/>
            <a:ext cx="4777739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00" b="0" i="0">
                <a:solidFill>
                  <a:srgbClr val="22262A"/>
                </a:solidFill>
                <a:latin typeface="Arial"/>
              </a:rPr>
              <a:t>the single number that carries the message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036308" y="4937760"/>
            <a:ext cx="4777739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100" b="0" i="1">
                <a:solidFill>
                  <a:srgbClr val="7C848C"/>
                </a:solidFill>
                <a:latin typeface="Arial"/>
              </a:rPr>
              <a:t>Two or three words of context, if truly needed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384048" y="5742432"/>
            <a:ext cx="11430000" cy="749808"/>
          </a:xfrm>
          <a:prstGeom prst="roundRect">
            <a:avLst>
              <a:gd name="adj" fmla="val 30000"/>
            </a:avLst>
          </a:prstGeom>
          <a:solidFill>
            <a:srgbClr val="FDEDEA"/>
          </a:solidFill>
          <a:ln w="12700">
            <a:solidFill>
              <a:srgbClr val="932C2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841248" y="5907024"/>
            <a:ext cx="1051560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300" b="1" i="0">
                <a:solidFill>
                  <a:srgbClr val="932C2C"/>
                </a:solidFill>
                <a:latin typeface="Arial"/>
              </a:rPr>
              <a:t>Why it matters to the patient — one short sentence (max 130)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384048" y="6547104"/>
            <a:ext cx="11430000" cy="21945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850" b="0" i="0">
                <a:solidFill>
                  <a:srgbClr val="7C848C"/>
                </a:solidFill>
                <a:latin typeface="Arial"/>
              </a:rPr>
              <a:t>Authors  ·  ABCD — Brazilian Archives of Digestive Surgery  ·  DOI 10.1590/…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84048" y="292608"/>
            <a:ext cx="11430000" cy="1024128"/>
          </a:xfrm>
          <a:prstGeom prst="roundRect">
            <a:avLst>
              <a:gd name="adj" fmla="val 22000"/>
            </a:avLst>
          </a:prstGeom>
          <a:solidFill>
            <a:srgbClr val="932C2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04088" y="457200"/>
            <a:ext cx="841248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900" b="1" i="0">
                <a:solidFill>
                  <a:srgbClr val="FFFFFF"/>
                </a:solidFill>
                <a:latin typeface="Arial"/>
              </a:rPr>
              <a:t>Article title in one line — replace this text (max 95 characters)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04088" y="914400"/>
            <a:ext cx="8412480" cy="29260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150" b="0" i="0">
                <a:solidFill>
                  <a:srgbClr val="F3D9D9"/>
                </a:solidFill>
                <a:latin typeface="Arial"/>
              </a:rPr>
              <a:t>Subtitle: the single message of the study (max 110 characters)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9299448" y="402336"/>
            <a:ext cx="2331720" cy="804672"/>
          </a:xfrm>
          <a:prstGeom prst="roundRect">
            <a:avLst>
              <a:gd name="adj" fmla="val 18000"/>
            </a:avLst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abcd-logo-640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82328" y="453748"/>
            <a:ext cx="1965960" cy="701192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84048" y="54864"/>
            <a:ext cx="3657600" cy="2011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900" b="0" i="0">
                <a:solidFill>
                  <a:srgbClr val="8A939B"/>
                </a:solidFill>
                <a:latin typeface="Arial"/>
              </a:rPr>
              <a:t>OPTION F · square for Instagram · crop the marked area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084167" y="1572768"/>
            <a:ext cx="4023360" cy="4023360"/>
          </a:xfrm>
          <a:prstGeom prst="roundRect">
            <a:avLst>
              <a:gd name="adj" fmla="val 3000"/>
            </a:avLst>
          </a:prstGeom>
          <a:solidFill>
            <a:srgbClr val="FFFFFF"/>
          </a:solidFill>
          <a:ln w="12700">
            <a:solidFill>
              <a:srgbClr val="932C2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ounded Rectangle 8"/>
          <p:cNvSpPr/>
          <p:nvPr/>
        </p:nvSpPr>
        <p:spPr>
          <a:xfrm>
            <a:off x="4312767" y="1801368"/>
            <a:ext cx="3566160" cy="2103120"/>
          </a:xfrm>
          <a:prstGeom prst="roundRect">
            <a:avLst>
              <a:gd name="adj" fmla="val 4000"/>
            </a:avLst>
          </a:prstGeom>
          <a:solidFill>
            <a:srgbClr val="FFF6F5"/>
          </a:solidFill>
          <a:ln w="12700">
            <a:solidFill>
              <a:srgbClr val="EAE3E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4312767" y="2715768"/>
            <a:ext cx="356616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150" b="0" i="1">
                <a:solidFill>
                  <a:srgbClr val="8A939B"/>
                </a:solidFill>
                <a:latin typeface="Arial"/>
              </a:rPr>
              <a:t>Figure or photograph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358487" y="4087368"/>
            <a:ext cx="3474720" cy="8229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lnSpc>
                <a:spcPct val="110000"/>
              </a:lnSpc>
            </a:pPr>
            <a:r>
              <a:rPr sz="1500" b="1" i="0">
                <a:solidFill>
                  <a:srgbClr val="932C2C"/>
                </a:solidFill>
                <a:latin typeface="Arial"/>
              </a:rPr>
              <a:t>One sentence, plain language (max 80 characters)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358487" y="4974336"/>
            <a:ext cx="347472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900" b="0" i="0">
                <a:solidFill>
                  <a:srgbClr val="7C848C"/>
                </a:solidFill>
                <a:latin typeface="Arial"/>
              </a:rPr>
              <a:t>ABCD · Brazilian Archives of Digestive Surgery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84048" y="5806440"/>
            <a:ext cx="1143000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100" b="0" i="0">
                <a:solidFill>
                  <a:srgbClr val="7C848C"/>
                </a:solidFill>
                <a:latin typeface="Arial"/>
              </a:rPr>
              <a:t>The square inside the wine border is what goes to Instagram — keep every element inside it. The rest of the slide is only a working area.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84048" y="6547104"/>
            <a:ext cx="11430000" cy="21945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850" b="0" i="0">
                <a:solidFill>
                  <a:srgbClr val="7C848C"/>
                </a:solidFill>
                <a:latin typeface="Arial"/>
              </a:rPr>
              <a:t>Authors  ·  ABCD — Brazilian Archives of Digestive Surgery  ·  DOI 10.1590/…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84048" y="292608"/>
            <a:ext cx="11430000" cy="1024128"/>
          </a:xfrm>
          <a:prstGeom prst="roundRect">
            <a:avLst>
              <a:gd name="adj" fmla="val 22000"/>
            </a:avLst>
          </a:prstGeom>
          <a:solidFill>
            <a:srgbClr val="932C2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04088" y="457200"/>
            <a:ext cx="841248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900" b="1" i="0">
                <a:solidFill>
                  <a:srgbClr val="FFFFFF"/>
                </a:solidFill>
                <a:latin typeface="Arial"/>
              </a:rPr>
              <a:t>Article title in one line — replace this text (max 95 characters)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04088" y="914400"/>
            <a:ext cx="8412480" cy="29260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150" b="0" i="0">
                <a:solidFill>
                  <a:srgbClr val="F3D9D9"/>
                </a:solidFill>
                <a:latin typeface="Arial"/>
              </a:rPr>
              <a:t>Subtitle: the single message of the study (max 110 characters)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9299448" y="402336"/>
            <a:ext cx="2331720" cy="804672"/>
          </a:xfrm>
          <a:prstGeom prst="roundRect">
            <a:avLst>
              <a:gd name="adj" fmla="val 18000"/>
            </a:avLst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abcd-logo-640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82328" y="453748"/>
            <a:ext cx="1965960" cy="701192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84048" y="54864"/>
            <a:ext cx="3657600" cy="2011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900" b="0" i="0">
                <a:solidFill>
                  <a:srgbClr val="8A939B"/>
                </a:solidFill>
                <a:latin typeface="Arial"/>
              </a:rPr>
              <a:t>OPTION G · three illustrated panels · very little text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84048" y="1536192"/>
            <a:ext cx="1143000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800" b="1" i="0">
                <a:solidFill>
                  <a:srgbClr val="932C2C"/>
                </a:solidFill>
                <a:latin typeface="Arial"/>
              </a:rPr>
              <a:t>The whole study in one line — plain language (max 95 characters)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384048" y="2194560"/>
            <a:ext cx="3627120" cy="329184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EAE3E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ounded Rectangle 9"/>
          <p:cNvSpPr/>
          <p:nvPr/>
        </p:nvSpPr>
        <p:spPr>
          <a:xfrm>
            <a:off x="612648" y="2423160"/>
            <a:ext cx="3169920" cy="1737360"/>
          </a:xfrm>
          <a:prstGeom prst="roundRect">
            <a:avLst>
              <a:gd name="adj" fmla="val 5000"/>
            </a:avLst>
          </a:prstGeom>
          <a:solidFill>
            <a:srgbClr val="FFF6F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11" name="Picture 10" descr="stomach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40408" y="2834640"/>
            <a:ext cx="914400" cy="914400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384048" y="4343400"/>
            <a:ext cx="3627120" cy="411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700" b="1" i="0">
                <a:solidFill>
                  <a:srgbClr val="932C2C"/>
                </a:solidFill>
                <a:latin typeface="Arial"/>
              </a:rPr>
              <a:t>Who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58368" y="4800600"/>
            <a:ext cx="307848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00" b="0" i="0">
                <a:solidFill>
                  <a:srgbClr val="22262A"/>
                </a:solidFill>
                <a:latin typeface="Arial"/>
              </a:rPr>
              <a:t>the patients, in three words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4285488" y="2194560"/>
            <a:ext cx="3627120" cy="329184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EAE3E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ounded Rectangle 14"/>
          <p:cNvSpPr/>
          <p:nvPr/>
        </p:nvSpPr>
        <p:spPr>
          <a:xfrm>
            <a:off x="4514088" y="2423160"/>
            <a:ext cx="3169920" cy="1737360"/>
          </a:xfrm>
          <a:prstGeom prst="roundRect">
            <a:avLst>
              <a:gd name="adj" fmla="val 5000"/>
            </a:avLst>
          </a:prstGeom>
          <a:solidFill>
            <a:srgbClr val="FFF6F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16" name="Picture 15" descr="general-surgery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41848" y="2834640"/>
            <a:ext cx="914400" cy="914400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4285488" y="4343400"/>
            <a:ext cx="3627120" cy="411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700" b="1" i="0">
                <a:solidFill>
                  <a:srgbClr val="932C2C"/>
                </a:solidFill>
                <a:latin typeface="Arial"/>
              </a:rPr>
              <a:t>What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559808" y="4800600"/>
            <a:ext cx="307848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00" b="0" i="0">
                <a:solidFill>
                  <a:srgbClr val="22262A"/>
                </a:solidFill>
                <a:latin typeface="Arial"/>
              </a:rPr>
              <a:t>what was done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8186928" y="2194560"/>
            <a:ext cx="3627120" cy="329184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EAE3E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Rounded Rectangle 19"/>
          <p:cNvSpPr/>
          <p:nvPr/>
        </p:nvSpPr>
        <p:spPr>
          <a:xfrm>
            <a:off x="8415528" y="2423160"/>
            <a:ext cx="3169920" cy="1737360"/>
          </a:xfrm>
          <a:prstGeom prst="roundRect">
            <a:avLst>
              <a:gd name="adj" fmla="val 5000"/>
            </a:avLst>
          </a:prstGeom>
          <a:solidFill>
            <a:srgbClr val="FFF6F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21" name="Picture 20" descr="chart-cured-increasing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43288" y="2834640"/>
            <a:ext cx="914400" cy="914400"/>
          </a:xfrm>
          <a:prstGeom prst="rect">
            <a:avLst/>
          </a:prstGeom>
        </p:spPr>
      </p:pic>
      <p:sp>
        <p:nvSpPr>
          <p:cNvPr id="22" name="TextBox 21"/>
          <p:cNvSpPr txBox="1"/>
          <p:nvPr/>
        </p:nvSpPr>
        <p:spPr>
          <a:xfrm>
            <a:off x="8186928" y="4343400"/>
            <a:ext cx="3627120" cy="411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700" b="1" i="0">
                <a:solidFill>
                  <a:srgbClr val="932C2C"/>
                </a:solidFill>
                <a:latin typeface="Arial"/>
              </a:rPr>
              <a:t>So what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8461248" y="4800600"/>
            <a:ext cx="307848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00" b="0" i="0">
                <a:solidFill>
                  <a:srgbClr val="22262A"/>
                </a:solidFill>
                <a:latin typeface="Arial"/>
              </a:rPr>
              <a:t>what improved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384048" y="5742432"/>
            <a:ext cx="11430000" cy="749808"/>
          </a:xfrm>
          <a:prstGeom prst="roundRect">
            <a:avLst>
              <a:gd name="adj" fmla="val 30000"/>
            </a:avLst>
          </a:prstGeom>
          <a:solidFill>
            <a:srgbClr val="FDEDEA"/>
          </a:solidFill>
          <a:ln w="12700">
            <a:solidFill>
              <a:srgbClr val="932C2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841248" y="5907024"/>
            <a:ext cx="1051560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300" b="1" i="0">
                <a:solidFill>
                  <a:srgbClr val="932C2C"/>
                </a:solidFill>
                <a:latin typeface="Arial"/>
              </a:rPr>
              <a:t>Take-home message for a wide audience (max 150)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384048" y="6547104"/>
            <a:ext cx="11430000" cy="21945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850" b="0" i="0">
                <a:solidFill>
                  <a:srgbClr val="7C848C"/>
                </a:solidFill>
                <a:latin typeface="Arial"/>
              </a:rPr>
              <a:t>Authors  ·  ABCD — Brazilian Archives of Digestive Surgery  ·  DOI 10.1590/…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84048" y="365760"/>
            <a:ext cx="11430000" cy="731520"/>
          </a:xfrm>
          <a:prstGeom prst="roundRect">
            <a:avLst>
              <a:gd name="adj" fmla="val 25000"/>
            </a:avLst>
          </a:prstGeom>
          <a:solidFill>
            <a:srgbClr val="932C2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49808" y="566928"/>
            <a:ext cx="1069848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000" b="1" i="0">
                <a:solidFill>
                  <a:srgbClr val="FFFFFF"/>
                </a:solidFill>
                <a:latin typeface="Arial"/>
              </a:rPr>
              <a:t>How to use this template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75488" y="1298448"/>
            <a:ext cx="283464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932C2C"/>
                </a:solidFill>
                <a:latin typeface="Arial"/>
              </a:rPr>
              <a:t>Everything here is a suggestion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401568" y="1298448"/>
            <a:ext cx="8229600" cy="5486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100" b="0" i="0">
                <a:solidFill>
                  <a:srgbClr val="22262A"/>
                </a:solidFill>
                <a:latin typeface="Arial"/>
              </a:rPr>
              <a:t>The models, the palettes and the icons exist to save you time — they are not a requirement. A beautiful figure that carries the idea of the study is what matters.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75488" y="1956816"/>
            <a:ext cx="283464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932C2C"/>
                </a:solidFill>
                <a:latin typeface="Arial"/>
              </a:rPr>
              <a:t>Pick one of the seven models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401568" y="1956816"/>
            <a:ext cx="8229600" cy="5486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100" b="0" i="0">
                <a:solidFill>
                  <a:srgbClr val="22262A"/>
                </a:solidFill>
                <a:latin typeface="Arial"/>
              </a:rPr>
              <a:t>A three columns · B horizontal flow · C figure panel · D two arms · E one figure and one message · F square for Instagram · G three illustrated panels. Delete the slides you do not use.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75488" y="2615184"/>
            <a:ext cx="283464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932C2C"/>
                </a:solidFill>
                <a:latin typeface="Arial"/>
              </a:rPr>
              <a:t>Simple is allowed — and travels further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401568" y="2615184"/>
            <a:ext cx="8229600" cy="5486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100" b="0" i="0">
                <a:solidFill>
                  <a:srgbClr val="22262A"/>
                </a:solidFill>
                <a:latin typeface="Arial"/>
              </a:rPr>
              <a:t>Models E, F and G are built for social media: a large figure, plain language and almost no text. For many studies they reach more readers than a dense figure.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75488" y="3273552"/>
            <a:ext cx="283464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932C2C"/>
                </a:solidFill>
                <a:latin typeface="Arial"/>
              </a:rPr>
              <a:t>Few words, large type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401568" y="3273552"/>
            <a:ext cx="8229600" cy="5486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100" b="0" i="0">
                <a:solidFill>
                  <a:srgbClr val="22262A"/>
                </a:solidFill>
                <a:latin typeface="Arial"/>
              </a:rPr>
              <a:t>Nothing smaller than 10 pt. If a block needs more than two lines, it belongs in the article, not in the visual abstract.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75488" y="3931920"/>
            <a:ext cx="283464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932C2C"/>
                </a:solidFill>
                <a:latin typeface="Arial"/>
              </a:rPr>
              <a:t>One icon per block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401568" y="3931920"/>
            <a:ext cx="8229600" cy="5486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100" b="0" i="0">
                <a:solidFill>
                  <a:srgbClr val="22262A"/>
                </a:solidFill>
                <a:latin typeface="Arial"/>
              </a:rPr>
              <a:t>Download the ABCD icon bank (68 icons, wine and grey) from the Writing Hub. Keep icons the same size and colour across the figure.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75488" y="4590288"/>
            <a:ext cx="283464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932C2C"/>
                </a:solidFill>
                <a:latin typeface="Arial"/>
              </a:rPr>
              <a:t>Numbers, not sentences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401568" y="4590288"/>
            <a:ext cx="8229600" cy="5486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100" b="0" i="0">
                <a:solidFill>
                  <a:srgbClr val="22262A"/>
                </a:solidFill>
                <a:latin typeface="Arial"/>
              </a:rPr>
              <a:t>Results take a number and a short label: n, percentage, effect size with 95%CI, follow-up.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75488" y="5248656"/>
            <a:ext cx="283464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932C2C"/>
                </a:solidFill>
                <a:latin typeface="Arial"/>
              </a:rPr>
              <a:t>Type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3401568" y="5248656"/>
            <a:ext cx="8229600" cy="5486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100" b="0" i="0">
                <a:solidFill>
                  <a:srgbClr val="22262A"/>
                </a:solidFill>
                <a:latin typeface="Arial"/>
              </a:rPr>
              <a:t>Montserrat for headings, Raleway for the text — the journal pair, free on Google Fonts. Lato and Source Sans also work; Helvetica or Arial as fallback.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75488" y="5907024"/>
            <a:ext cx="283464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932C2C"/>
                </a:solidFill>
                <a:latin typeface="Arial"/>
              </a:rPr>
              <a:t>Palettes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3401568" y="5907024"/>
            <a:ext cx="8229600" cy="5486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100" b="0" i="0">
                <a:solidFill>
                  <a:srgbClr val="22262A"/>
                </a:solidFill>
                <a:latin typeface="Arial"/>
              </a:rPr>
              <a:t>ABCD classic #932C2C #57423F #BFA5A2 · monochrome #932C2C #A9636C #D19EA3 #574143 · soft rose #932C2C #CE605A #FFE4DE · two arms #932C2C #5E7998. Stay inside one palette.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75488" y="6565392"/>
            <a:ext cx="283464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932C2C"/>
                </a:solidFill>
                <a:latin typeface="Arial"/>
              </a:rPr>
              <a:t>Apply a palette in PowerPoint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3401568" y="6565392"/>
            <a:ext cx="8229600" cy="5486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100" b="0" i="0">
                <a:solidFill>
                  <a:srgbClr val="22262A"/>
                </a:solidFill>
                <a:latin typeface="Arial"/>
              </a:rPr>
              <a:t>Shape Fill &gt; More Fill Colors &gt; Custom and paste the hex; or Design &gt; Variants &gt; Colors &gt; Customize Colors to set it for the whole file.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475488" y="7223760"/>
            <a:ext cx="283464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932C2C"/>
                </a:solidFill>
                <a:latin typeface="Arial"/>
              </a:rPr>
              <a:t>Submit the PowerPoint file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3401568" y="7223760"/>
            <a:ext cx="8229600" cy="5486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100" b="0" i="0">
                <a:solidFill>
                  <a:srgbClr val="22262A"/>
                </a:solidFill>
                <a:latin typeface="Arial"/>
              </a:rPr>
              <a:t>Send the visual abstract as this .pptx, not as an exported image — the editorial office adjusts type and colour before publication. Keep the slide size at 13.33 × 7.5 in (16:9).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475488" y="7882128"/>
            <a:ext cx="283464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932C2C"/>
                </a:solidFill>
                <a:latin typeface="Arial"/>
              </a:rPr>
              <a:t>Check before submitting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3401568" y="7882128"/>
            <a:ext cx="8229600" cy="5486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100" b="0" i="0">
                <a:solidFill>
                  <a:srgbClr val="22262A"/>
                </a:solidFill>
                <a:latin typeface="Arial"/>
              </a:rPr>
              <a:t>Readable on a phone screen; no sentence longer than one line; no logo other than ABCD; no patient-identifiable image.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